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76" r:id="rId2"/>
    <p:sldId id="256" r:id="rId3"/>
    <p:sldId id="257" r:id="rId4"/>
    <p:sldId id="258" r:id="rId5"/>
    <p:sldId id="259" r:id="rId6"/>
    <p:sldId id="277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1" r:id="rId19"/>
    <p:sldId id="272" r:id="rId20"/>
    <p:sldId id="273" r:id="rId21"/>
    <p:sldId id="279" r:id="rId22"/>
    <p:sldId id="274" r:id="rId23"/>
    <p:sldId id="287" r:id="rId24"/>
    <p:sldId id="275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9" r:id="rId34"/>
    <p:sldId id="292" r:id="rId35"/>
    <p:sldId id="293" r:id="rId36"/>
    <p:sldId id="294" r:id="rId37"/>
    <p:sldId id="295" r:id="rId38"/>
    <p:sldId id="296" r:id="rId39"/>
    <p:sldId id="297" r:id="rId40"/>
    <p:sldId id="291" r:id="rId41"/>
    <p:sldId id="290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2A71B-232E-471C-BD99-645295011610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3B345-2931-46AC-B7FA-3BCFFB4F4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23B34-289A-4D2D-A2A0-E79F08AB1222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191AE-8AB9-45FD-947D-CD31EA5228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6.jpeg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21.gif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image" Target="../media/image33.gif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40.gif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gif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gif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gif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gif"/><Relationship Id="rId5" Type="http://schemas.openxmlformats.org/officeDocument/2006/relationships/image" Target="../media/image49.gif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gif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5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gif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gif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37.jpeg"/><Relationship Id="rId7" Type="http://schemas.openxmlformats.org/officeDocument/2006/relationships/image" Target="../media/image6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gif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gif"/><Relationship Id="rId3" Type="http://schemas.openxmlformats.org/officeDocument/2006/relationships/image" Target="../media/image16.jpeg"/><Relationship Id="rId7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image" Target="../media/image65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gif"/><Relationship Id="rId3" Type="http://schemas.openxmlformats.org/officeDocument/2006/relationships/image" Target="../media/image37.jpeg"/><Relationship Id="rId7" Type="http://schemas.openxmlformats.org/officeDocument/2006/relationships/image" Target="../media/image7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gif"/><Relationship Id="rId5" Type="http://schemas.openxmlformats.org/officeDocument/2006/relationships/image" Target="../media/image58.gif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3.jpeg"/><Relationship Id="rId7" Type="http://schemas.openxmlformats.org/officeDocument/2006/relationships/image" Target="../media/image7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gif"/><Relationship Id="rId4" Type="http://schemas.openxmlformats.org/officeDocument/2006/relationships/image" Target="../media/image16.jpeg"/><Relationship Id="rId9" Type="http://schemas.openxmlformats.org/officeDocument/2006/relationships/image" Target="../media/image7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8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gif"/><Relationship Id="rId4" Type="http://schemas.openxmlformats.org/officeDocument/2006/relationships/image" Target="../media/image7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gif"/><Relationship Id="rId3" Type="http://schemas.openxmlformats.org/officeDocument/2006/relationships/image" Target="../media/image37.jpeg"/><Relationship Id="rId7" Type="http://schemas.openxmlformats.org/officeDocument/2006/relationships/image" Target="../media/image8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gif"/><Relationship Id="rId5" Type="http://schemas.openxmlformats.org/officeDocument/2006/relationships/image" Target="../media/image86.gif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37.jpeg"/><Relationship Id="rId7" Type="http://schemas.openxmlformats.org/officeDocument/2006/relationships/image" Target="../media/image6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png"/><Relationship Id="rId10" Type="http://schemas.openxmlformats.org/officeDocument/2006/relationships/image" Target="../media/image96.jpeg"/><Relationship Id="rId4" Type="http://schemas.openxmlformats.org/officeDocument/2006/relationships/image" Target="../media/image91.gif"/><Relationship Id="rId9" Type="http://schemas.openxmlformats.org/officeDocument/2006/relationships/image" Target="../media/image9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10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7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gif"/><Relationship Id="rId5" Type="http://schemas.openxmlformats.org/officeDocument/2006/relationships/image" Target="../media/image7.jpeg"/><Relationship Id="rId4" Type="http://schemas.openxmlformats.org/officeDocument/2006/relationships/image" Target="../media/image104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image" Target="../media/image37.jpeg"/><Relationship Id="rId7" Type="http://schemas.openxmlformats.org/officeDocument/2006/relationships/image" Target="../media/image9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61.gif"/><Relationship Id="rId4" Type="http://schemas.openxmlformats.org/officeDocument/2006/relationships/image" Target="../media/image105.jpeg"/><Relationship Id="rId9" Type="http://schemas.openxmlformats.org/officeDocument/2006/relationships/image" Target="../media/image10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gif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08.png"/><Relationship Id="rId4" Type="http://schemas.openxmlformats.org/officeDocument/2006/relationships/image" Target="../media/image1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png"/><Relationship Id="rId4" Type="http://schemas.openxmlformats.org/officeDocument/2006/relationships/image" Target="../media/image11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gif"/><Relationship Id="rId4" Type="http://schemas.openxmlformats.org/officeDocument/2006/relationships/image" Target="../media/image1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ОФОРМЛЕНИЕ\НОВОЕ\Фоны1\0_55fb8_92b940ef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1196752"/>
            <a:ext cx="4464496" cy="45365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Здравствуйте,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мои дорогие четвероклассники!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6" descr="Муза.gif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89696" y="980728"/>
            <a:ext cx="3794272" cy="5145435"/>
          </a:xfrm>
          <a:prstGeom prst="ellipse">
            <a:avLst/>
          </a:prstGeom>
          <a:ln w="228600" cap="sq" cmpd="thickThin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Я МАСТЕРСКАЯ\Слайд-фоны\34709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 раз слышал А.С. Пушкин эти звоны, вслушивался в их переливы.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ОФОРМЛЕНИЕ\НОВОЕ\А.С.Пушкин\4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700808"/>
            <a:ext cx="6264696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ОФОРМЛЕНИЕ\НОВОЕ\Фоны1\main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3888432" cy="617869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 ещё есть предание, гласящее о том, что поэт на Пасху сам звонил в колокола на этой колокольне…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ОФОРМЛЕНИЕ\НОВОЕ\А.С.Пушкин\МНЕ\колокол.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548680"/>
            <a:ext cx="3529013" cy="5544616"/>
          </a:xfrm>
          <a:prstGeom prst="rect">
            <a:avLst/>
          </a:prstGeom>
          <a:noFill/>
        </p:spPr>
      </p:pic>
      <p:pic>
        <p:nvPicPr>
          <p:cNvPr id="2052" name="Picture 4" descr="D:\МОЯ МАСТЕРСКАЯ\ОФОРМЛЕНИЕ\ХВ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2656"/>
            <a:ext cx="2160240" cy="1368152"/>
          </a:xfrm>
          <a:prstGeom prst="rect">
            <a:avLst/>
          </a:prstGeom>
          <a:noFill/>
        </p:spPr>
      </p:pic>
      <p:pic>
        <p:nvPicPr>
          <p:cNvPr id="2054" name="Picture 6" descr="D:\МОЯ МАСТЕРСКАЯ\ОФОРМЛЕНИЕ\ХВ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5157192"/>
            <a:ext cx="4139952" cy="1484784"/>
          </a:xfrm>
          <a:prstGeom prst="rect">
            <a:avLst/>
          </a:prstGeom>
          <a:noFill/>
        </p:spPr>
      </p:pic>
      <p:pic>
        <p:nvPicPr>
          <p:cNvPr id="2055" name="Picture 7" descr="D:\МОЯ МАСТЕРСКАЯ\ОФОРМЛЕНИЕ\Хв1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19672" y="5102424"/>
            <a:ext cx="1872208" cy="1494928"/>
          </a:xfrm>
          <a:prstGeom prst="rect">
            <a:avLst/>
          </a:prstGeom>
          <a:noFill/>
        </p:spPr>
      </p:pic>
      <p:pic>
        <p:nvPicPr>
          <p:cNvPr id="2056" name="Picture 8" descr="D:\МОЯ МАСТЕРСКАЯ\ОФОРМЛЕНИЕ\ХВ(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4" y="2492896"/>
            <a:ext cx="1728192" cy="4104456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Я МАСТЕРСКАЯ\Слайд-фоны\34709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1" name="Picture 7" descr="D:\ОФОРМЛЕНИЕ\НОВОЕ\А.С.Пушкин\МНЕ\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764704"/>
            <a:ext cx="3313113" cy="53285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4464496" cy="626469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Давайте послушаем колокольные звоны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Святогорского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монастыря.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Надо сказать,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каждый из колоколов имел своё  имя: </a:t>
            </a:r>
            <a:r>
              <a:rPr lang="ru-RU" sz="3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Лебедь, </a:t>
            </a:r>
            <a:r>
              <a:rPr lang="ru-RU" sz="36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Сысой</a:t>
            </a:r>
            <a:r>
              <a:rPr lang="ru-RU" sz="3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Горюн…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 у каждого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 колоколов свой неповторимый голос.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МОЯ МАСТЕРСКАЯ\УКРАШЕНИЯ\2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1412776"/>
            <a:ext cx="1876425" cy="1828800"/>
          </a:xfrm>
          <a:prstGeom prst="rect">
            <a:avLst/>
          </a:prstGeom>
          <a:noFill/>
        </p:spPr>
      </p:pic>
      <p:pic>
        <p:nvPicPr>
          <p:cNvPr id="1028" name="Picture 4" descr="D:\МОЯ МАСТЕРСКАЯ\УКРАШЕНИЯ\golubb.jpg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2420888"/>
            <a:ext cx="1276350" cy="942975"/>
          </a:xfrm>
          <a:prstGeom prst="rect">
            <a:avLst/>
          </a:prstGeom>
          <a:noFill/>
        </p:spPr>
      </p:pic>
      <p:pic>
        <p:nvPicPr>
          <p:cNvPr id="1029" name="Picture 5" descr="D:\МОЯ МАСТЕРСКАЯ\УКРАШЕНИЯ\golubb.jpg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260648"/>
            <a:ext cx="1276350" cy="942975"/>
          </a:xfrm>
          <a:prstGeom prst="rect">
            <a:avLst/>
          </a:prstGeom>
          <a:noFill/>
        </p:spPr>
      </p:pic>
      <p:pic>
        <p:nvPicPr>
          <p:cNvPr id="12" name="Picture 4" descr="D:\МОЯ МАСТЕРСКАЯ\УКРАШЕНИЯ\golubb.jpg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908720"/>
            <a:ext cx="1276350" cy="94297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ОФОРМЛЕНИЕ\НОВОЕ\Фоны1\main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4536504" cy="6322714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Колокола дарили в дар храмам и монастырям цари, князья. Стоили они очень дорого, считались большими сокровищами.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Голоса колоколов  с любовью подбирали, сделать это могли большие мастера, которые хранили в тайне секреты литья колоколов.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ОФОРМЛЕНИЕ\НОВОЕ\А.С.Пушкин\МНЕ\svjatogor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908720"/>
            <a:ext cx="3456384" cy="5256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D:\ОФОРМЛЕНИЕ\Анимация\F4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836712"/>
            <a:ext cx="3810000" cy="5040560"/>
          </a:xfrm>
          <a:prstGeom prst="rect">
            <a:avLst/>
          </a:prstGeom>
          <a:noFill/>
        </p:spPr>
      </p:pic>
      <p:pic>
        <p:nvPicPr>
          <p:cNvPr id="1028" name="Picture 4" descr="D:\МОЯ МАСТЕРСКАЯ\УКРАШЕНИЯ\4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5733256"/>
            <a:ext cx="4608512" cy="85725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Я МАСТЕРСКАЯ\Слайд-фоны\34709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2074242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Колокола – русское чудо. Величаво  плывёт их звон над русской землёй. Их звоном заслушивались цари и нищие… Царь Борис Годунов подарил монастырю два колокола со знаменитыми голосами.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ОФОРМЛЕНИЕ\НОВОЕ\А.С.Пушкин\МНЕ\svyatogorsk_usual_20-arpecb3wre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492896"/>
            <a:ext cx="4038600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ОФОРМЛЕНИЕ\НОВОЕ\А.С.Пушкин\МНЕ\svyatogorskaya_lavra_svyatogorsk_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492896"/>
            <a:ext cx="4038600" cy="38165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8816" cy="6394722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Борис Годунов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стал царём не совсем честным и правильным путём.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Он очень хотел власти царской. Для этого ему пришлось устранить законного царского младенца-наследника… Стал Годунов царём, но цену заплатил за это страшную: стал детоубийцей.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D:\МОЯ МАСТЕРСКАЯ\ОФОРМЛЕНИЕ\Б.Годунов.Присекин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836712"/>
            <a:ext cx="3793100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ОФОРМЛЕНИЕ\НОВОЕ\Фоны1\main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2016224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Прах царя Бориса Годунова покоится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усыпальнице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Годуновых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Святогорском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монастыре.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Даже после смерти царь Борис слушает их звон.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А, может душа его просит прощения и покаяния?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ОФОРМЛЕНИЕ\НОВОЕ\А.С.Пушкин\МНЕ\Годуновы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2348880"/>
            <a:ext cx="6192689" cy="4247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D:\МОЯ МАСТЕРСКАЯ\УКРАШЕНИЯ\an1_golybpravbel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132856"/>
            <a:ext cx="638175" cy="1080120"/>
          </a:xfrm>
          <a:prstGeom prst="rect">
            <a:avLst/>
          </a:prstGeom>
          <a:noFill/>
        </p:spPr>
      </p:pic>
      <p:pic>
        <p:nvPicPr>
          <p:cNvPr id="1027" name="Picture 3" descr="D:\МОЯ МАСТЕРСКАЯ\УКРАШЕНИЯ\golubb.jpg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1844824"/>
            <a:ext cx="1276350" cy="94297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МОЯ МАСТЕРСКАЯ\Слайд-фоны\34709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4392488" cy="632271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Пушкин любил колокольный звон,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а как же иначе?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Ведь колокольный звон очищает мир, напоминая живущим о святости, доброте, любви…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своей драме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«Борис Годунов» Пушкин отвёл  колокольному звону важное значение. Подумайте, почему?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ОФОРМЛЕНИЕ\НОВОЕ\А.С.Пушкин\МНЕ\лавра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764704"/>
            <a:ext cx="3756906" cy="5616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D:\МОЯ МАСТЕРСКАЯ\УКРАШЕНИЯ\м1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692696"/>
            <a:ext cx="3744416" cy="568863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ОФОРМЛЕНИЕ\НОВОЕ\Фоны1\main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4896544" cy="640871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Композитор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Модест Петрович Мусоргский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написал на сюжет этой драмы оперу,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назвав её так же, как трагедию -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«Борис Годунов».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Действие оперы начинается со сцены коронации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Бориса Годунова.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Звучит «Великий колокольный звон».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Сейчас мы послушаем этот фрагмент оперы.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МОЯ МАСТЕРСКАЯ\ОФОРМЛЕНИЕ\Портрет Мусоргского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268760"/>
            <a:ext cx="3024336" cy="4248472"/>
          </a:xfrm>
          <a:prstGeom prst="rect">
            <a:avLst/>
          </a:prstGeom>
          <a:ln w="228600" cap="sq" cmpd="thickThin">
            <a:solidFill>
              <a:srgbClr val="CC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МОЯ МАСТЕРСКАЯ\Слайд-фоны\34709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786210"/>
          </a:xfrm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 мы говорим о монастыре, то заглянем в монашескую келью. Внимательно осмотрите комнату монаха. Создаётся ощущение, что усердный монах-летописец только что отложил перо, закончив работ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у…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ОФОРМЛЕНИЕ\НОВОЕ\А.С.Пушкин\МНЕ\келья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1" y="2420888"/>
            <a:ext cx="5040559" cy="4032447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 descr="C:\Users\Администратор\Desktop\christmas-angel5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692696"/>
            <a:ext cx="3312368" cy="576064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ОФОРМЛЕНИЕ\НОВОЕ\Фоны1\0_55fc2_354810df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628801"/>
            <a:ext cx="8712968" cy="165618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ПУШКИНСКИЙ АЛЬБОМ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861048"/>
            <a:ext cx="5976664" cy="7920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листки  шестой, седьмой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2" descr="D:\ОФОРМЛЕНИЕ\НОВОЕ\56863238_1269378836_94ab6cfa057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67544" y="2852936"/>
            <a:ext cx="8136903" cy="965200"/>
          </a:xfrm>
          <a:prstGeom prst="rect">
            <a:avLst/>
          </a:prstGeom>
          <a:noFill/>
        </p:spPr>
      </p:pic>
      <p:pic>
        <p:nvPicPr>
          <p:cNvPr id="1027" name="Picture 3" descr="D:\ОФОРМЛЕНИЕ\НОВОЕ\56863238_1269378836_94ab6cfa057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052736"/>
            <a:ext cx="8136904" cy="965200"/>
          </a:xfrm>
          <a:prstGeom prst="rect">
            <a:avLst/>
          </a:prstGeom>
          <a:noFill/>
        </p:spPr>
      </p:pic>
      <p:pic>
        <p:nvPicPr>
          <p:cNvPr id="1028" name="Picture 4" descr="D:\ОФОРМЛЕНИЕ\НОВОЕ\banner_0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4000504"/>
            <a:ext cx="5943600" cy="58102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ОФОРМЛЕНИЕ\НОВОЕ\Фоны1\main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2088232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Тихо потрескивает свеча, монах усердно испещряет старый пергамент письменами: главное – записать правду, ничего приукрашать и дополнять от себя нельзя. Это документ - на долгие времена и потомки должны знать как жила Русь.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истратор\Desktop\летописец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2420888"/>
            <a:ext cx="5328592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ОФОРМЛЕНИЕ\НОВОЕ\стар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160000">
            <a:off x="4448444" y="521680"/>
            <a:ext cx="2924556" cy="3521012"/>
          </a:xfrm>
          <a:prstGeom prst="rect">
            <a:avLst/>
          </a:prstGeom>
          <a:noFill/>
        </p:spPr>
      </p:pic>
      <p:pic>
        <p:nvPicPr>
          <p:cNvPr id="1028" name="Picture 4" descr="D:\ОФОРМЛЕНИЕ\НОВОЕ\стар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540000">
            <a:off x="995196" y="525993"/>
            <a:ext cx="2895600" cy="3486150"/>
          </a:xfrm>
          <a:prstGeom prst="rect">
            <a:avLst/>
          </a:prstGeom>
          <a:noFill/>
        </p:spPr>
      </p:pic>
      <p:pic>
        <p:nvPicPr>
          <p:cNvPr id="1029" name="Picture 5" descr="D:\ОФОРМЛЕНИЕ\НОВОЕ\стар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200000">
            <a:off x="2845224" y="386117"/>
            <a:ext cx="2924556" cy="352101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фон-пергамен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048672" cy="6336704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i="1" dirty="0" smtClean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  <a:t>«Ещё одно последнее сказанье –</a:t>
            </a:r>
            <a:br>
              <a:rPr lang="ru-RU" sz="4000" b="1" i="1" dirty="0" smtClean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  <a:t>И летопись окончена моя…»</a:t>
            </a:r>
            <a:r>
              <a:rPr lang="ru-RU" b="1" i="1" dirty="0" smtClean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  <a:t>  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Монах  медленно откладывает перо, труд окончен… 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Он смотрит куда-то вдаль, словно через толщу столетий хочет разглядеть что-то…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Образ монаха-летописца ярко отображён во вступлении к опере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«БОРИС ГОДУНОВ».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Сейчас предлагаю послушать фрагмент вступления к опере. </a:t>
            </a:r>
            <a:r>
              <a:rPr lang="ru-RU" sz="24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FFC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051" name="Picture 3" descr="D:\ОФОРМЛЕНИЕ\НОВОЕ\be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212976"/>
            <a:ext cx="2159865" cy="3168352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26" name="Picture 2" descr="C:\Users\Администратор\Desktop\2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404664"/>
            <a:ext cx="3600400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МОЯ МАСТЕРСКАЯ\УКРАШЕНИЯ\4ff_L.jpg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5949280"/>
            <a:ext cx="6048672" cy="28803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МОЯ МАСТЕРСКАЯ\Слайд-фоны\34709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4608512" cy="6250706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ЗАПОМНИ: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Оркестровое вступление к опере или балету называется 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УВЕРТЮРА</a:t>
            </a:r>
            <a:endParaRPr lang="ru-RU" sz="3600" b="1" i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ОФОРМЛЕНИЕ\НОВОЕ\646163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836713"/>
            <a:ext cx="3217286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D:\ОФОРМЛЕНИЕ\НОВОЕ\c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1403648" y="4869155"/>
            <a:ext cx="2448272" cy="1184141"/>
          </a:xfrm>
          <a:prstGeom prst="rect">
            <a:avLst/>
          </a:prstGeom>
          <a:noFill/>
        </p:spPr>
      </p:pic>
      <p:pic>
        <p:nvPicPr>
          <p:cNvPr id="1028" name="Picture 4" descr="D:\ОФОРМЛЕНИЕ\НОВОЕ\c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692696"/>
            <a:ext cx="2376264" cy="108012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692696"/>
            <a:ext cx="3816424" cy="5688632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Хотите посмотреть как выглядит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по-настоящему жилище монаха –</a:t>
            </a:r>
            <a:r>
              <a:rPr lang="ru-RU" sz="28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КЕЛЬЯ?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Сейчас вы увидите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фрагмент фильма </a:t>
            </a:r>
            <a:r>
              <a:rPr lang="ru-RU" sz="2800" b="1" i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«ЗОЛОТОЕ СЛОВО».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Смотрите!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4176464" cy="459797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Администратор\Desktop\пергамен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20688"/>
            <a:ext cx="4248472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2052" name="Picture 4" descr="D:\МОЯ МАСТЕРСКАЯ\УКРАШЕНИЯ\d2a_L.jpg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88640"/>
            <a:ext cx="7416824" cy="504056"/>
          </a:xfrm>
          <a:prstGeom prst="rect">
            <a:avLst/>
          </a:prstGeom>
          <a:noFill/>
        </p:spPr>
      </p:pic>
      <p:pic>
        <p:nvPicPr>
          <p:cNvPr id="2053" name="Picture 5" descr="D:\МОЯ МАСТЕРСКАЯ\УКРАШЕНИЯ\d2a_L.jpg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6381328"/>
            <a:ext cx="7488832" cy="476672"/>
          </a:xfrm>
          <a:prstGeom prst="rect">
            <a:avLst/>
          </a:prstGeom>
          <a:noFill/>
        </p:spPr>
      </p:pic>
      <p:pic>
        <p:nvPicPr>
          <p:cNvPr id="2054" name="Picture 6" descr="D:\ОФОРМЛЕНИЕ\НОВОЕ\zavitok_botto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5301208"/>
            <a:ext cx="3644698" cy="1047127"/>
          </a:xfrm>
          <a:prstGeom prst="rect">
            <a:avLst/>
          </a:prstGeom>
          <a:noFill/>
        </p:spPr>
      </p:pic>
      <p:pic>
        <p:nvPicPr>
          <p:cNvPr id="2055" name="Picture 7" descr="D:\ОФОРМЛЕНИЕ\НОВОЕ\zavitok_botto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0800000">
            <a:off x="5076055" y="620688"/>
            <a:ext cx="3672405" cy="1080120"/>
          </a:xfrm>
          <a:prstGeom prst="rect">
            <a:avLst/>
          </a:prstGeom>
          <a:noFill/>
        </p:spPr>
      </p:pic>
      <p:pic>
        <p:nvPicPr>
          <p:cNvPr id="2056" name="Picture 8" descr="D:\ОФОРМЛЕНИЕ\НОВОЕ\маг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3608" y="1052736"/>
            <a:ext cx="2880320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ОФОРМЛЕНИЕ\НОВОЕ\Фоны1\main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5112568" cy="6394722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Пушкин любил бывать в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Святогорском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монастыре: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ходил пешком из Михайловского.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Всегда входил в монастырь через 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восточные ворота,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которые после смерти поэта, названы 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«пушкинскими».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Здесь он слушал колокольные звоны, любил слушать пение нищих, которые распевали за милостыню много духовных стихов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 ЛАЗАРЕ, 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об АРХАНГЕЛЕ МИХАИЛЕ,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о СТРАШНОМ СУДЕ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многом другом.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Очень часто Пушкин сам подпевал нищим.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ОФОРМЛЕНИЕ\НОВОЕ\А.С.Пушкин\МНЕ\стены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620688"/>
            <a:ext cx="3312367" cy="4104457"/>
          </a:xfrm>
          <a:prstGeom prst="rect">
            <a:avLst/>
          </a:prstGeom>
          <a:noFill/>
        </p:spPr>
      </p:pic>
      <p:pic>
        <p:nvPicPr>
          <p:cNvPr id="3075" name="Picture 3" descr="D:\МОЯ МАСТЕРСКАЯ\УКРАШЕНИЯ\538e25c081af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941168"/>
            <a:ext cx="3384376" cy="1656184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</p:pic>
      <p:pic>
        <p:nvPicPr>
          <p:cNvPr id="3076" name="Picture 4" descr="D:\ОФОРМЛЕНИЕ\НОВОЕ\А.С.Пушкин\МНЕ\стены монастыр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60648"/>
            <a:ext cx="8428484" cy="6336704"/>
          </a:xfrm>
          <a:prstGeom prst="rect">
            <a:avLst/>
          </a:prstGeom>
          <a:ln w="228600" cap="sq" cmpd="thickThin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4464496" cy="639472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Забегая вперёд, скажу:  похоронен Пушкин в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Святогорском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монастыре, здесь же могилы его родителей.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… он и после смерти слушает колокольный звон, который так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любил слушать,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и, возможно,  прогуливается по своим любимым уголкам монастыря.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ОФОРМЛЕНИЕ\НОВОЕ\А.С.Пушкин\пушкин_XL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764704"/>
            <a:ext cx="3456384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D:\МОЯ МАСТЕРСКАЯ\УКРАШЕНИЯ\7383c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620688"/>
            <a:ext cx="4572000" cy="647700"/>
          </a:xfrm>
          <a:prstGeom prst="rect">
            <a:avLst/>
          </a:prstGeom>
          <a:noFill/>
        </p:spPr>
      </p:pic>
      <p:pic>
        <p:nvPicPr>
          <p:cNvPr id="4100" name="Picture 4" descr="D:\МОЯ МАСТЕРСКАЯ\УКРАШЕНИЯ\7383c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60648"/>
            <a:ext cx="4572000" cy="647700"/>
          </a:xfrm>
          <a:prstGeom prst="rect">
            <a:avLst/>
          </a:prstGeom>
          <a:noFill/>
        </p:spPr>
      </p:pic>
      <p:pic>
        <p:nvPicPr>
          <p:cNvPr id="4101" name="Picture 5" descr="C:\Users\Администратор\Desktop\МОНАСТЫРЬ\могила пушкина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548680"/>
            <a:ext cx="4104456" cy="5832648"/>
          </a:xfrm>
          <a:prstGeom prst="rect">
            <a:avLst/>
          </a:prstGeom>
          <a:noFill/>
        </p:spPr>
      </p:pic>
      <p:pic>
        <p:nvPicPr>
          <p:cNvPr id="4102" name="Picture 6" descr="C:\Users\Администратор\Desktop\МОНАСТЫРЬ\могила поэта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548680"/>
            <a:ext cx="4104456" cy="5832648"/>
          </a:xfrm>
          <a:prstGeom prst="rect">
            <a:avLst/>
          </a:prstGeom>
          <a:noFill/>
        </p:spPr>
      </p:pic>
      <p:pic>
        <p:nvPicPr>
          <p:cNvPr id="4103" name="Picture 7" descr="C:\Users\Администратор\Desktop\МОНАСТЫРЬ\могила поэта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90500"/>
            <a:ext cx="8638480" cy="647886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дминистратор\Desktop\34709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4464496" cy="6322714"/>
          </a:xfrm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Летят над землёй годы</a:t>
            </a:r>
            <a:r>
              <a:rPr lang="ru-RU" sz="2800" b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2800" b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великое наследие Пушкина  не знает забвения… </a:t>
            </a:r>
            <a:br>
              <a:rPr lang="ru-RU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и взрослые любят его сказки, стихи, повести, поэмы.</a:t>
            </a:r>
            <a:br>
              <a:rPr lang="ru-RU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них композиторами сочинены музыкальные произведения, </a:t>
            </a:r>
            <a:br>
              <a:rPr lang="ru-RU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 режиссёрами поставлено много спектаклей и фильмов.</a:t>
            </a:r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D:\МОЯ МАСТЕРСКАЯ\УКРАШЕНИЯ\35c_L.jp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60648"/>
            <a:ext cx="4499992" cy="720080"/>
          </a:xfrm>
          <a:prstGeom prst="rect">
            <a:avLst/>
          </a:prstGeom>
          <a:noFill/>
        </p:spPr>
      </p:pic>
      <p:pic>
        <p:nvPicPr>
          <p:cNvPr id="5126" name="Picture 6" descr="C:\Users\Администратор\Desktop\МОНАСТЫРЬ\памятник поэту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56795" y="980728"/>
            <a:ext cx="3294459" cy="4824536"/>
          </a:xfrm>
          <a:prstGeom prst="rect">
            <a:avLst/>
          </a:prstGeom>
          <a:noFill/>
        </p:spPr>
      </p:pic>
      <p:pic>
        <p:nvPicPr>
          <p:cNvPr id="5123" name="Picture 3" descr="D:\МОЯ МАСТЕРСКАЯ\УКРАШЕНИЯ\5a1_L.jp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725144"/>
            <a:ext cx="4536504" cy="1079500"/>
          </a:xfrm>
          <a:prstGeom prst="rect">
            <a:avLst/>
          </a:prstGeom>
          <a:noFill/>
        </p:spPr>
      </p:pic>
      <p:pic>
        <p:nvPicPr>
          <p:cNvPr id="5127" name="Picture 7" descr="D:\МОЯ МАСТЕРСКАЯ\УКРАШЕНИЯ\35c_L.jp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5949280"/>
            <a:ext cx="3924944" cy="664840"/>
          </a:xfrm>
          <a:prstGeom prst="rect">
            <a:avLst/>
          </a:prstGeom>
          <a:noFill/>
        </p:spPr>
      </p:pic>
      <p:pic>
        <p:nvPicPr>
          <p:cNvPr id="5128" name="Picture 8" descr="D:\ОФОРМЛЕНИЕ\НОВОЕ\ангел с лирой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836712"/>
            <a:ext cx="3600400" cy="561662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129" name="Picture 9" descr="D:\МОЯ МАСТЕРСКАЯ\УКРАШЕНИЯ\35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0"/>
            <a:ext cx="4464496" cy="7620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4572032" cy="650085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хочу, чтобы вы закрыли последнюю страницу пушкинского альбома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грустном настроении.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Поэтому остался последний рассказ, который  поведает вам о том, как любил Пушкин радость и веселье. Всем сердцем умел разделить радость и веселье со своим народом.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Но с ним вы познакомитесь на следующем уроке.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ОФОРМЛЕНИЕ\НОВОЕ\61252686_image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548680"/>
            <a:ext cx="3816424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МОЯ МАСТЕРСКАЯ\УКРАШЕНИЯ\538e25c081af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5786454"/>
            <a:ext cx="2143140" cy="865830"/>
          </a:xfrm>
          <a:prstGeom prst="rect">
            <a:avLst/>
          </a:prstGeom>
          <a:noFill/>
        </p:spPr>
      </p:pic>
      <p:pic>
        <p:nvPicPr>
          <p:cNvPr id="1028" name="Picture 4" descr="D:\МОЯ МАСТЕРСКАЯ\УКРАШЕНИЯ\5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00550" y="0"/>
            <a:ext cx="4743450" cy="2348880"/>
          </a:xfrm>
          <a:prstGeom prst="rect">
            <a:avLst/>
          </a:prstGeom>
          <a:noFill/>
        </p:spPr>
      </p:pic>
      <p:pic>
        <p:nvPicPr>
          <p:cNvPr id="1029" name="Picture 5" descr="D:\МОЯ МАСТЕРСКАЯ\УКРАШЕНИЯ\51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60000">
            <a:off x="4792135" y="4505980"/>
            <a:ext cx="3879532" cy="2910056"/>
          </a:xfrm>
          <a:prstGeom prst="rect">
            <a:avLst/>
          </a:prstGeom>
          <a:noFill/>
        </p:spPr>
      </p:pic>
      <p:pic>
        <p:nvPicPr>
          <p:cNvPr id="1031" name="Picture 7" descr="D:\МОЯ МАСТЕРСКАЯ\УКРАШЕНИЯ\388532646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285728"/>
            <a:ext cx="3744416" cy="8001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D:\ОФОРМЛЕНИЕ\НОВОЕ\22463186_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928670"/>
            <a:ext cx="4104456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C:\Users\Администратор\Desktop\347093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4748538" cy="625070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Каждый год, на девятую пятницу после Пасхи, Пушкин  всегда приходил к воротам монастыря, выходящим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слободу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Тоболенец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Там каждый год, у святых ворот монастыря,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была большая ярмарка.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ОФОРМЛЕНИЕ\НОВОЕ\10350488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980728"/>
            <a:ext cx="4032126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D:\ОФОРМЛЕНИЕ\НОВОЕ\1227795378_petrushka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980728"/>
            <a:ext cx="4032448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D:\МОЯ МАСТЕРСКАЯ\УКРАШЕНИЯ\27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260648"/>
            <a:ext cx="3816424" cy="1224136"/>
          </a:xfrm>
          <a:prstGeom prst="rect">
            <a:avLst/>
          </a:prstGeom>
          <a:noFill/>
        </p:spPr>
      </p:pic>
      <p:pic>
        <p:nvPicPr>
          <p:cNvPr id="2054" name="Picture 6" descr="D:\ОФОРМЛЕНИЕ\НОВОЕ\хоровод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980728"/>
            <a:ext cx="4032448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6" name="Picture 8" descr="D:\ОФОРМЛЕНИЕ\НОВОЕ\ярмарк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44" y="142852"/>
            <a:ext cx="8786874" cy="6479580"/>
          </a:xfrm>
          <a:prstGeom prst="rect">
            <a:avLst/>
          </a:prstGeom>
          <a:ln w="2286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TextBox 10"/>
          <p:cNvSpPr txBox="1"/>
          <p:nvPr/>
        </p:nvSpPr>
        <p:spPr>
          <a:xfrm>
            <a:off x="785786" y="571480"/>
            <a:ext cx="7429552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Wooden Ship Decorated" pitchFamily="2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CaslonSwashC" pitchFamily="2" charset="0"/>
              </a:rPr>
              <a:t>ПУШКИНСКИЙ  АЛЬБОМ</a:t>
            </a:r>
            <a:endParaRPr lang="ru-RU" sz="3600" b="1" dirty="0">
              <a:solidFill>
                <a:srgbClr val="002060"/>
              </a:solidFill>
              <a:latin typeface="CaslonSwashC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4546" y="1285860"/>
            <a:ext cx="4643470" cy="46166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ZaragozaC" pitchFamily="2" charset="0"/>
              </a:rPr>
              <a:t>  </a:t>
            </a:r>
            <a:r>
              <a:rPr lang="ru-RU" sz="2400" b="1" dirty="0" smtClean="0">
                <a:solidFill>
                  <a:srgbClr val="002060"/>
                </a:solidFill>
                <a:latin typeface="CaslonSwashC" pitchFamily="2" charset="0"/>
              </a:rPr>
              <a:t>листок седьмой</a:t>
            </a:r>
            <a:endParaRPr lang="ru-RU" sz="2400" b="1" dirty="0">
              <a:solidFill>
                <a:srgbClr val="002060"/>
              </a:solidFill>
              <a:latin typeface="CaslonSwashC" pitchFamily="2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4176464" cy="612068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Святогорские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ярмарки всегда славились своим весельем и многолюдьем.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всегда приходились на тёплое летнее время.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РАЗНОЕ ПОЛЕЗНОЕ\КУСТОДИЕВ\Ярмарка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76672"/>
            <a:ext cx="4032448" cy="5976664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D:\МОЯ МАСТЕРСКАЯ\УКРАШЕНИЯ\р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4248472" cy="1584176"/>
          </a:xfrm>
          <a:prstGeom prst="rect">
            <a:avLst/>
          </a:prstGeom>
          <a:noFill/>
        </p:spPr>
      </p:pic>
      <p:pic>
        <p:nvPicPr>
          <p:cNvPr id="1027" name="Picture 3" descr="D:\МОЯ МАСТЕРСКАЯ\УКРАШЕНИЯ\р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301208"/>
            <a:ext cx="4248472" cy="1556792"/>
          </a:xfrm>
          <a:prstGeom prst="rect">
            <a:avLst/>
          </a:prstGeom>
          <a:noFill/>
        </p:spPr>
      </p:pic>
      <p:pic>
        <p:nvPicPr>
          <p:cNvPr id="1028" name="Picture 4" descr="D:\РАЗНОЕ ПОЛЕЗНОЕ\КУСТОДИЕВ\Ярмарка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04664"/>
            <a:ext cx="8496944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D:\РАЗНОЕ ПОЛЕЗНОЕ\КУСТОДИЕВ\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260648"/>
            <a:ext cx="8496944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ОФОРМЛЕНИЕ\НОВОЕ\Фоны1\main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692696"/>
            <a:ext cx="4248472" cy="108012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УРОК № 14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23528" y="1844824"/>
            <a:ext cx="4104456" cy="468052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</a:p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Святогорский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монастырь.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Музыка  ярмарочных гуляний.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ОФОРМЛЕНИЕ\НОВОЕ\А.С.Пушкин\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340768"/>
            <a:ext cx="3888432" cy="3960440"/>
          </a:xfrm>
          <a:prstGeom prst="ellipse">
            <a:avLst/>
          </a:prstGeom>
          <a:ln w="2286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 descr="D:\МОЯ МАСТЕРСКАЯ\УКРАШЕНИЯ\р2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17032"/>
            <a:ext cx="4104457" cy="648073"/>
          </a:xfrm>
          <a:prstGeom prst="rect">
            <a:avLst/>
          </a:prstGeom>
          <a:noFill/>
        </p:spPr>
      </p:pic>
      <p:pic>
        <p:nvPicPr>
          <p:cNvPr id="1028" name="Picture 4" descr="D:\МОЯ МАСТЕРСКАЯ\УКРАШЕНИЯ\1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5229200"/>
            <a:ext cx="2266950" cy="1428750"/>
          </a:xfrm>
          <a:prstGeom prst="rect">
            <a:avLst/>
          </a:prstGeom>
          <a:noFill/>
        </p:spPr>
      </p:pic>
      <p:pic>
        <p:nvPicPr>
          <p:cNvPr id="1029" name="Picture 5" descr="D:\МОЯ МАСТЕРСКАЯ\УКРАШЕНИЯ\18а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5229200"/>
            <a:ext cx="2266950" cy="142875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истратор\Desktop\34709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78621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Многоголосый ярмарочный табор оживал с первыми лучами солнца.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Поднимался ярмарочный флаг.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Купцы раскладывали всевозможные товары.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дминистратор\Desktop\ярмарка 7н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2132856"/>
            <a:ext cx="7056784" cy="4464496"/>
          </a:xfrm>
          <a:prstGeom prst="rect">
            <a:avLst/>
          </a:prstGeom>
          <a:noFill/>
        </p:spPr>
      </p:pic>
      <p:pic>
        <p:nvPicPr>
          <p:cNvPr id="1026" name="Picture 2" descr="C:\Users\Администратор\Desktop\Ярмарка2 в Муром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4248472" cy="617869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Цыгане выводили напоказ лошадей,  танцевали и занимались гаданьем, дрессированный медведь показывал трюки. Шарманщики устраивались рядом с каруселями.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истратор\Desktop\ярмарка е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24744"/>
            <a:ext cx="4176463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МОЯ МАСТЕРСКАЯ\УКРАШЕНИЯ\XL.jpg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716016" cy="1512168"/>
          </a:xfrm>
          <a:prstGeom prst="rect">
            <a:avLst/>
          </a:prstGeom>
          <a:noFill/>
        </p:spPr>
      </p:pic>
      <p:pic>
        <p:nvPicPr>
          <p:cNvPr id="1028" name="Picture 4" descr="D:\МОЯ МАСТЕРСКАЯ\УКРАШЕНИЯ\р6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5157192"/>
            <a:ext cx="2376264" cy="1440160"/>
          </a:xfrm>
          <a:prstGeom prst="rect">
            <a:avLst/>
          </a:prstGeom>
          <a:noFill/>
        </p:spPr>
      </p:pic>
      <p:pic>
        <p:nvPicPr>
          <p:cNvPr id="1029" name="Picture 5" descr="D:\РАЗНОЕ ПОЛЕЗНОЕ\КУСТОДИЕВ\карусель на ярмарке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620688"/>
            <a:ext cx="4176464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D:\МОЯ МАСТЕРСКАЯ\музыкальные картины.Коллекция\шарманщик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332656"/>
            <a:ext cx="4176464" cy="6264696"/>
          </a:xfrm>
          <a:prstGeom prst="rect">
            <a:avLst/>
          </a:prstGeom>
          <a:noFill/>
        </p:spPr>
      </p:pic>
      <p:pic>
        <p:nvPicPr>
          <p:cNvPr id="2050" name="Picture 2" descr="C:\Users\Администратор\Desktop\Ярмарка. Куликов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4176464" cy="625070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 разные лады залихватски играли звонкоголосые  русские гармоники, вызывая крестьян из окрестных сёл и деревень на задорные пляски и песни.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ОФОРМЛЕНИЕ\НОВОЕ\цв.гирлянд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2656"/>
            <a:ext cx="4219575" cy="1095375"/>
          </a:xfrm>
          <a:prstGeom prst="rect">
            <a:avLst/>
          </a:prstGeom>
          <a:noFill/>
        </p:spPr>
      </p:pic>
      <p:pic>
        <p:nvPicPr>
          <p:cNvPr id="1027" name="Picture 3" descr="D:\ОФОРМЛЕНИЕ\НОВОЕ\1fc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5589240"/>
            <a:ext cx="1625600" cy="876300"/>
          </a:xfrm>
          <a:prstGeom prst="rect">
            <a:avLst/>
          </a:prstGeom>
          <a:noFill/>
        </p:spPr>
      </p:pic>
      <p:pic>
        <p:nvPicPr>
          <p:cNvPr id="1028" name="Picture 4" descr="D:\ОФОРМЛЕНИЕ\НОВОЕ\1fc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5981700"/>
            <a:ext cx="1625600" cy="876300"/>
          </a:xfrm>
          <a:prstGeom prst="rect">
            <a:avLst/>
          </a:prstGeom>
          <a:noFill/>
        </p:spPr>
      </p:pic>
      <p:pic>
        <p:nvPicPr>
          <p:cNvPr id="1029" name="Picture 5" descr="D:\ОФОРМЛЕНИЕ\НОВОЕ\1fc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5589240"/>
            <a:ext cx="1625600" cy="876300"/>
          </a:xfrm>
          <a:prstGeom prst="rect">
            <a:avLst/>
          </a:prstGeom>
          <a:noFill/>
        </p:spPr>
      </p:pic>
      <p:pic>
        <p:nvPicPr>
          <p:cNvPr id="1030" name="Picture 6" descr="C:\Users\Администратор\Desktop\гармонь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7" y="1340768"/>
            <a:ext cx="4176464" cy="4320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 descr="D:\МОЯ МАСТЕРСКАЯ\УКРАШЕНИЯ\7383c7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1124744"/>
            <a:ext cx="4572000" cy="647700"/>
          </a:xfrm>
          <a:prstGeom prst="rect">
            <a:avLst/>
          </a:prstGeom>
          <a:noFill/>
        </p:spPr>
      </p:pic>
      <p:pic>
        <p:nvPicPr>
          <p:cNvPr id="1032" name="Picture 8" descr="D:\МОЯ МАСТЕРСКАЯ\УКРАШЕНИЯ\7383c7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5157192"/>
            <a:ext cx="4572000" cy="647700"/>
          </a:xfrm>
          <a:prstGeom prst="rect">
            <a:avLst/>
          </a:prstGeom>
          <a:noFill/>
        </p:spPr>
      </p:pic>
      <p:pic>
        <p:nvPicPr>
          <p:cNvPr id="1033" name="Picture 9" descr="C:\Users\Администратор\Desktop\статуэт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548680"/>
            <a:ext cx="4173736" cy="5616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5" name="Picture 11" descr="C:\Users\Администратор\Desktop\С ярмарки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548680"/>
            <a:ext cx="4320480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6" name="Picture 12" descr="C:\Users\Администратор\Desktop\-arts-olga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Купчихи щеголяли в шёлковых и кашемировых шалях и платках, шурша дорогой парчой пышных юбок и кокетливой пеной кружев.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Администратор\Desktop\купчих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44824"/>
            <a:ext cx="3672408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Администратор\Desktop\50076105_image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844824"/>
            <a:ext cx="3168352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C:\Users\Администратор\Desktop\кустодие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0"/>
            <a:ext cx="655272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158417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Ярмарка пела и водила хороводы, каталась  на каруселях, смотрела кукольные  представления в балаганах, хохотала от души над скоморохами…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Администратор\Desktop\хоровод. РИС.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75" y="2060848"/>
            <a:ext cx="5832053" cy="4536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Users\Администратор\Desktop\карусел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60648"/>
            <a:ext cx="8712967" cy="6408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 descr="C:\Users\Администратор\Desktop\хоровод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C:\Users\Администратор\Desktop\_kustodiev_fai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260648"/>
            <a:ext cx="8496944" cy="6336704"/>
          </a:xfrm>
          <a:prstGeom prst="rect">
            <a:avLst/>
          </a:prstGeom>
          <a:ln w="228600" cap="sq" cmpd="thickThin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4536504" cy="554461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… Бывал часто на ярмарке и Пушкин.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Радовался глазами, сердцем и душой всему происходящему вокруг.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Свои впечатления и воспоминания о ярмарке поэт отразил в романе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«ЕВГЕНИЙ ОНЕГИН»: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D:\МОЯ МАСТЕРСКАЯ\УКРАШЕНИЯ\flower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60648"/>
            <a:ext cx="7488832" cy="720080"/>
          </a:xfrm>
          <a:prstGeom prst="rect">
            <a:avLst/>
          </a:prstGeom>
          <a:noFill/>
        </p:spPr>
      </p:pic>
      <p:pic>
        <p:nvPicPr>
          <p:cNvPr id="4100" name="Picture 4" descr="D:\ОФОРМЛЕНИЕ\НОВОЕ\А.С.Пушкин\7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1484784"/>
            <a:ext cx="3609975" cy="3579202"/>
          </a:xfrm>
          <a:prstGeom prst="ellipse">
            <a:avLst/>
          </a:prstGeom>
          <a:ln w="127000" cap="sq">
            <a:solidFill>
              <a:schemeClr val="bg2">
                <a:lumMod val="50000"/>
              </a:schemeClr>
            </a:solidFill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101" name="Picture 5" descr="D:\МОЯ МАСТЕРСКАЯ\УКРАШЕНИЯ\538e25c081af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4725144"/>
            <a:ext cx="2952328" cy="1728192"/>
          </a:xfrm>
          <a:prstGeom prst="rect">
            <a:avLst/>
          </a:prstGeom>
          <a:noFill/>
        </p:spPr>
      </p:pic>
      <p:pic>
        <p:nvPicPr>
          <p:cNvPr id="4102" name="Picture 6" descr="D:\МОЯ МАСТЕРСКАЯ\УКРАШЕНИЯ\388532646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5661248"/>
            <a:ext cx="4320480" cy="936104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4401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Девицы, красавицы, душеньки, подруженьки,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Разыграйтесь, девицы, разгуляйтесь, милые!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Администратор\Desktop\хоровод с Лелем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988840"/>
            <a:ext cx="5328592" cy="4464496"/>
          </a:xfrm>
          <a:prstGeom prst="rect">
            <a:avLst/>
          </a:prstGeom>
          <a:ln w="2286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4" name="Picture 4" descr="D:\МОЯ МАСТЕРСКАЯ\УКРАШЕНИЯ\7383c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5661248"/>
            <a:ext cx="4572000" cy="719708"/>
          </a:xfrm>
          <a:prstGeom prst="rect">
            <a:avLst/>
          </a:prstGeom>
          <a:noFill/>
        </p:spPr>
      </p:pic>
      <p:pic>
        <p:nvPicPr>
          <p:cNvPr id="5125" name="Picture 5" descr="D:\МОЯ МАСТЕРСКАЯ\УКРАШЕНИЯ\7383c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1988840"/>
            <a:ext cx="4572000" cy="720080"/>
          </a:xfrm>
          <a:prstGeom prst="rect">
            <a:avLst/>
          </a:prstGeom>
          <a:noFill/>
        </p:spPr>
      </p:pic>
      <p:pic>
        <p:nvPicPr>
          <p:cNvPr id="5131" name="Picture 11" descr="D:\ОФОРМЛЕНИЕ\НОВОЕ\4d2b08f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204864"/>
            <a:ext cx="2016224" cy="1512168"/>
          </a:xfrm>
          <a:prstGeom prst="rect">
            <a:avLst/>
          </a:prstGeom>
          <a:noFill/>
        </p:spPr>
      </p:pic>
      <p:pic>
        <p:nvPicPr>
          <p:cNvPr id="5132" name="Picture 12" descr="D:\ОФОРМЛЕНИЕ\НОВОЕ\4d2b08f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68760"/>
            <a:ext cx="1619672" cy="1244972"/>
          </a:xfrm>
          <a:prstGeom prst="rect">
            <a:avLst/>
          </a:prstGeom>
          <a:noFill/>
        </p:spPr>
      </p:pic>
      <p:pic>
        <p:nvPicPr>
          <p:cNvPr id="5133" name="Picture 13" descr="D:\ОФОРМЛЕНИЕ\НОВОЕ\4d2b08f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9480000">
            <a:off x="6288085" y="5395945"/>
            <a:ext cx="1944216" cy="1466613"/>
          </a:xfrm>
          <a:prstGeom prst="rect">
            <a:avLst/>
          </a:prstGeom>
          <a:noFill/>
        </p:spPr>
      </p:pic>
      <p:pic>
        <p:nvPicPr>
          <p:cNvPr id="5134" name="Picture 14" descr="D:\ОФОРМЛЕНИЕ\НОВОЕ\4d2b08f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840000">
            <a:off x="1353897" y="1402044"/>
            <a:ext cx="1490228" cy="1140956"/>
          </a:xfrm>
          <a:prstGeom prst="rect">
            <a:avLst/>
          </a:prstGeom>
          <a:noFill/>
        </p:spPr>
      </p:pic>
      <p:pic>
        <p:nvPicPr>
          <p:cNvPr id="5135" name="Picture 15" descr="D:\ОФОРМЛЕНИЕ\НОВОЕ\4d2b08f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2280000">
            <a:off x="7036437" y="1302901"/>
            <a:ext cx="1998206" cy="1404982"/>
          </a:xfrm>
          <a:prstGeom prst="rect">
            <a:avLst/>
          </a:prstGeom>
          <a:noFill/>
        </p:spPr>
      </p:pic>
      <p:pic>
        <p:nvPicPr>
          <p:cNvPr id="5136" name="Picture 16" descr="D:\ОФОРМЛЕНИЕ\НОВОЕ\1fc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4509120"/>
            <a:ext cx="2267744" cy="1368152"/>
          </a:xfrm>
          <a:prstGeom prst="rect">
            <a:avLst/>
          </a:prstGeom>
          <a:noFill/>
        </p:spPr>
      </p:pic>
      <p:pic>
        <p:nvPicPr>
          <p:cNvPr id="1026" name="Picture 2" descr="D:\ОФОРМЛЕНИЕ\НОВОЕ\ЯРМАРКА, ХОРОВОД\artlib_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0"/>
            <a:ext cx="8640960" cy="6858000"/>
          </a:xfrm>
          <a:prstGeom prst="rect">
            <a:avLst/>
          </a:prstGeom>
          <a:noFill/>
        </p:spPr>
      </p:pic>
      <p:pic>
        <p:nvPicPr>
          <p:cNvPr id="1030" name="Picture 6" descr="D:\МОЯ МАСТЕРСКАЯ\УКРАШЕНИЯ\украш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916832"/>
            <a:ext cx="5004048" cy="5187702"/>
          </a:xfrm>
          <a:prstGeom prst="rect">
            <a:avLst/>
          </a:prstGeom>
          <a:noFill/>
        </p:spPr>
      </p:pic>
      <p:pic>
        <p:nvPicPr>
          <p:cNvPr id="1031" name="Picture 7" descr="D:\МОЯ МАСТЕРСКАЯ\УКРАШЕНИЯ\украш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4207396" y="2137420"/>
            <a:ext cx="5085184" cy="4788024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4464496" cy="625070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«Евгений Онегин» – так называется роман в стихах А.С.Пушкина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опера П.И.Чайковского.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Сейчас мы послушаем фрагменты двух песен в народном духе.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Вам предстоит определить: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какая из них -  </a:t>
            </a:r>
            <a:r>
              <a:rPr lang="ru-RU" sz="2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хороводная,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а какая – </a:t>
            </a:r>
            <a:r>
              <a:rPr lang="ru-RU" sz="2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плясовая.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СЛУШАЙТЕ!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D:\МОЯ МАСТЕРСКАЯ\ОФОРМЛЕНИЕ\ец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836712"/>
            <a:ext cx="3528392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50" name="Picture 6" descr="C:\Users\Администратор\Desktop\item_43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60648"/>
            <a:ext cx="8568952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1" name="Picture 7" descr="C:\Users\Администратор\Desktop\krasnaya_gorka_horovo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60648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4401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Ранее вы познакомились с пьесами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«ДЕТСКОГО АЛЬБОМА»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композитора П.И.Чайковского.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Администратор\Desktop\Детский альбом. КОМПЛЕКТ\7dab18708512ced5e11f17d8e2e_pre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5" y="2060848"/>
            <a:ext cx="2952328" cy="4248472"/>
          </a:xfrm>
          <a:prstGeom prst="rect">
            <a:avLst/>
          </a:prstGeom>
          <a:ln w="228600" cap="sq" cmpd="thickThin">
            <a:solidFill>
              <a:schemeClr val="accent6">
                <a:lumMod val="40000"/>
                <a:lumOff val="60000"/>
              </a:schemeClr>
            </a:solidFill>
            <a:prstDash val="solid"/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76200">
              <a:srgbClr val="000000"/>
            </a:innerShdw>
          </a:effectLst>
        </p:spPr>
      </p:pic>
      <p:pic>
        <p:nvPicPr>
          <p:cNvPr id="2053" name="Picture 5" descr="C:\Users\Администратор\Desktop\Детский альбом. КОМПЛЕКТ\176307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2204864"/>
            <a:ext cx="3474343" cy="3888432"/>
          </a:xfrm>
          <a:prstGeom prst="rect">
            <a:avLst/>
          </a:prstGeom>
          <a:ln w="228600" cap="sq" cmpd="thickThin">
            <a:solidFill>
              <a:schemeClr val="accent6">
                <a:lumMod val="40000"/>
                <a:lumOff val="60000"/>
              </a:schemeClr>
            </a:solidFill>
            <a:prstDash val="solid"/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76200">
              <a:srgbClr val="000000"/>
            </a:innerShdw>
          </a:effectLst>
        </p:spPr>
      </p:pic>
      <p:pic>
        <p:nvPicPr>
          <p:cNvPr id="2054" name="Picture 6" descr="D:\МОЯ МАСТЕРСКАЯ\УКРАШЕНИЯ\538e25c081af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4797152"/>
            <a:ext cx="2808312" cy="172819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foncv_zolotvo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728192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Подумайте, какие пьесы из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«ДЕТСКОГО АЛЬБОМА»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композитора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могли бы звучать на ярмарке?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Выберите их из списка и назовите.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Администратор\Desktop\Детский альбом. КОМПЛЕКТ\3126951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988840"/>
            <a:ext cx="6119813" cy="4608511"/>
          </a:xfrm>
          <a:prstGeom prst="rect">
            <a:avLst/>
          </a:prstGeom>
          <a:noFill/>
        </p:spPr>
      </p:pic>
      <p:pic>
        <p:nvPicPr>
          <p:cNvPr id="3077" name="Picture 5" descr="D:\МОЯ МАСТЕРСКАЯ\УКРАШЕНИЯ\украш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556792"/>
            <a:ext cx="5715000" cy="5619750"/>
          </a:xfrm>
          <a:prstGeom prst="rect">
            <a:avLst/>
          </a:prstGeom>
          <a:noFill/>
        </p:spPr>
      </p:pic>
      <p:pic>
        <p:nvPicPr>
          <p:cNvPr id="3078" name="Picture 6" descr="C:\Users\Администратор\Desktop\Детский альбом. КОМПЛЕКТ\05-1918.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88640"/>
            <a:ext cx="8712968" cy="6408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Я МАСТЕРСКАЯ\Слайд-фоны\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700808"/>
            <a:ext cx="4896544" cy="72008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/>
            <a:r>
              <a:rPr lang="ru-RU" sz="40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СЛОВАРЬ УРОКА:</a:t>
            </a:r>
            <a:endParaRPr lang="ru-RU" sz="4000" dirty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564904"/>
            <a:ext cx="5904656" cy="356125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Колокольные звоны,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вступление к опере, увертюра;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хороводные, плясовые  песни;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обработка русской народной песни.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ОФОРМЛЕНИЕ\НОВОЕ\be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132856"/>
            <a:ext cx="2745476" cy="4226028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52" name="Picture 4" descr="D:\МОЯ МАСТЕРСКАЯ\УКРАШЕНИЯ\49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517232"/>
            <a:ext cx="5688632" cy="91668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Я МАСТЕРСКАЯ\УКРАШЕНИЯ\27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128792" cy="157018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Перевёрнута последняя страница Пушкинского Альбома. Вы узнали много нового о поэте. Пора прощаться…</a:t>
            </a:r>
            <a:endParaRPr lang="ru-RU" sz="2800" b="1" dirty="0">
              <a:solidFill>
                <a:schemeClr val="bg2">
                  <a:lumMod val="9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ОФОРМЛЕНИЕ\НОВОЕ\pushkin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276872"/>
            <a:ext cx="3096344" cy="4032448"/>
          </a:xfrm>
          <a:prstGeom prst="rect">
            <a:avLst/>
          </a:prstGeom>
          <a:ln w="228600" cap="sq" cmpd="thickThin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9" name="Picture 3" descr="D:\ОФОРМЛЕНИЕ\НОВОЕ\b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789040"/>
            <a:ext cx="1944216" cy="2713856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Я МАСТЕРСКАЯ\УКРАШЕНИЯ\27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344816" cy="1714202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новых встреч на уроках.</a:t>
            </a:r>
            <a:br>
              <a:rPr lang="ru-RU" b="1" i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внимание</a:t>
            </a:r>
            <a:endParaRPr lang="ru-RU" b="1" i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ОФОРМЛЕНИЕ\НОВОЕ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204864"/>
            <a:ext cx="5040559" cy="4104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 descr="D:\ОФОРМЛЕНИЕ\НОВОЕ\3e83a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916832"/>
            <a:ext cx="5832648" cy="460851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ОФОРМЛЕНИЕ\НОВОЕ\Фоны1\main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5040560" cy="88642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СЛУШАЕМ НА УРОКЕ: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435100"/>
            <a:ext cx="5040560" cy="469106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колокольные звоны,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М.П.Мусоргский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вступление к опере «Борис Годунов»;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П.И.Чайковский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хоры из оперы «Евгений Онегин»: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Девицы, красавицы;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Уж как по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мосту-мосточку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3074" name="Picture 2" descr="D:\ОФОРМЛЕНИЕ\НОВОЕ\ангел с лирой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32656"/>
            <a:ext cx="3024336" cy="46805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3075" name="Picture 3" descr="D:\МОЯ МАСТЕРСКАЯ\УКРАШЕНИЯ\File11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653136"/>
            <a:ext cx="3312369" cy="194421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Я МАСТЕРСКАЯ\Слайд-фоны\34709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24936" cy="1570186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рождены для вдохновенья,</a:t>
            </a:r>
            <a:b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звуков сладких и молитв…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D:\ОФОРМЛЕНИЕ\НОВОЕ\Пушкин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7573" y="2204864"/>
            <a:ext cx="6168763" cy="4320480"/>
          </a:xfrm>
          <a:prstGeom prst="rect">
            <a:avLst/>
          </a:prstGeom>
          <a:ln w="228600" cap="sq" cmpd="thickThin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4" name="Picture 4" descr="D:\МОЯ МАСТЕРСКАЯ\УКРАШЕНИЯ\2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1500174"/>
            <a:ext cx="3240360" cy="4968552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ОФОРМЛЕНИЕ\НОВОЕ\Фоны1\main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80920" cy="157018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храмах всегда есть колокольни,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в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Святогорском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монастыре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была старинная звонница.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D:\МОЯ МАСТЕРСКАЯ\ОФОРМЛЕНИЕ2\Сельская церковь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276872"/>
            <a:ext cx="3816424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D:\ОФОРМЛЕНИЕ\Анимация\fentezi-14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420889"/>
            <a:ext cx="3600400" cy="41044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D:\МОЯ МАСТЕРСКАЯ\УКРАШЕНИЯ\2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60000">
            <a:off x="1776911" y="162220"/>
            <a:ext cx="1876425" cy="18288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Я МАСТЕРСКАЯ\Слайд-фоны\34709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35416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Гордостью монастыря были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14 колоколов.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Звон их можно было слышать за много вёрст.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D:\ОФОРМЛЕНИЕ\НОВОЕ\А.С.Пушкин\МНЕ\храм и колокольня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988840"/>
            <a:ext cx="6264696" cy="4525963"/>
          </a:xfrm>
          <a:prstGeom prst="rect">
            <a:avLst/>
          </a:prstGeom>
          <a:ln w="2286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ОФОРМЛЕНИЕ\НОВОЕ\Фоны1\mainB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93022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 Михайловского Пушкин любил ходить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Святогорский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монастырь.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По преданиям, ему в монастыре даже отводили келью, стены которой сплошь испещрены его стихами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ОФОРМЛЕНИЕ\НОВОЕ\А.С.Пушкин\МНЕ\монастырь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2348880"/>
            <a:ext cx="6408737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3243</TotalTime>
  <Words>519</Words>
  <Application>Microsoft Office PowerPoint</Application>
  <PresentationFormat>Экран (4:3)</PresentationFormat>
  <Paragraphs>59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Здравствуйте,  мои дорогие четвероклассники!</vt:lpstr>
      <vt:lpstr>ПУШКИНСКИЙ АЛЬБОМ</vt:lpstr>
      <vt:lpstr>УРОК № 14</vt:lpstr>
      <vt:lpstr>СЛОВАРЬ УРОКА:</vt:lpstr>
      <vt:lpstr> СЛУШАЕМ НА УРОКЕ:</vt:lpstr>
      <vt:lpstr>Мы рождены для вдохновенья, Для звуков сладких и молитв…</vt:lpstr>
      <vt:lpstr>В храмах всегда есть колокольни,  и в Святогорском монастыре была старинная звонница. </vt:lpstr>
      <vt:lpstr>Гордостью монастыря были 14 колоколов. Звон их можно было слышать за много вёрст.</vt:lpstr>
      <vt:lpstr>Из Михайловского Пушкин любил ходить  в Святогорский монастырь.  По преданиям, ему в монастыре даже отводили келью, стены которой сплошь испещрены его стихами.</vt:lpstr>
      <vt:lpstr>Не раз слышал А.С. Пушкин эти звоны, вслушивался в их переливы. </vt:lpstr>
      <vt:lpstr>А ещё есть предание, гласящее о том, что поэт на Пасху сам звонил в колокола на этой колокольне… </vt:lpstr>
      <vt:lpstr>Давайте послушаем колокольные звоны Святогорского монастыря.  Надо сказать,  что каждый из колоколов имел своё  имя: Лебедь, Сысой, Горюн…  И у каждого  из колоколов свой неповторимый голос.</vt:lpstr>
      <vt:lpstr>Колокола дарили в дар храмам и монастырям цари, князья. Стоили они очень дорого, считались большими сокровищами.  Голоса колоколов  с любовью подбирали, сделать это могли большие мастера, которые хранили в тайне секреты литья колоколов.</vt:lpstr>
      <vt:lpstr>Колокола – русское чудо. Величаво  плывёт их звон над русской землёй. Их звоном заслушивались цари и нищие… Царь Борис Годунов подарил монастырю два колокола со знаменитыми голосами.</vt:lpstr>
      <vt:lpstr>Борис Годунов стал царём не совсем честным и правильным путём. Он очень хотел власти царской. Для этого ему пришлось устранить законного царского младенца-наследника… Стал Годунов царём, но цену заплатил за это страшную: стал детоубийцей.</vt:lpstr>
      <vt:lpstr>Прах царя Бориса Годунова покоится  в усыпальнице Годуновых  в Святогорском монастыре.  Даже после смерти царь Борис слушает их звон.  А, может душа его просит прощения и покаяния?</vt:lpstr>
      <vt:lpstr>Пушкин любил колокольный звон,  а как же иначе? Ведь колокольный звон очищает мир, напоминая живущим о святости, доброте, любви…  В своей драме «Борис Годунов» Пушкин отвёл  колокольному звону важное значение. Подумайте, почему?</vt:lpstr>
      <vt:lpstr>Композитор  Модест Петрович Мусоргский  написал на сюжет этой драмы оперу,  назвав её так же, как трагедию -   «Борис Годунов». Действие оперы начинается со сцены коронации  Бориса Годунова.  Звучит «Великий колокольный звон». Сейчас мы послушаем этот фрагмент оперы.</vt:lpstr>
      <vt:lpstr>Коли мы говорим о монастыре, то заглянем в монашескую келью. Внимательно осмотрите комнату монаха. Создаётся ощущение, что усердный монах-летописец только что отложил перо, закончив работу…</vt:lpstr>
      <vt:lpstr>Тихо потрескивает свеча, монах усердно испещряет старый пергамент письменами: главное – записать правду, ничего приукрашать и дополнять от себя нельзя. Это документ - на долгие времена и потомки должны знать как жила Русь.</vt:lpstr>
      <vt:lpstr>«Ещё одно последнее сказанье – И летопись окончена моя…»    Монах  медленно откладывает перо, труд окончен…  Он смотрит куда-то вдаль, словно через толщу столетий хочет разглядеть что-то… Образ монаха-летописца ярко отображён во вступлении к опере «БОРИС ГОДУНОВ».  Сейчас предлагаю послушать фрагмент вступления к опере.  </vt:lpstr>
      <vt:lpstr>ЗАПОМНИ: Оркестровое вступление к опере или балету называется  УВЕРТЮРА</vt:lpstr>
      <vt:lpstr>Хотите посмотреть как выглядит  по-настоящему жилище монаха – КЕЛЬЯ? Сейчас вы увидите фрагмент фильма «ЗОЛОТОЕ СЛОВО». Смотрите!</vt:lpstr>
      <vt:lpstr>Пушкин любил бывать в Святогорском монастыре:  ходил пешком из Михайловского.  Всегда входил в монастырь через восточные ворота, которые после смерти поэта, названы «пушкинскими».  Здесь он слушал колокольные звоны, любил слушать пение нищих, которые распевали за милостыню много духовных стихов о ЛАЗАРЕ,  об АРХАНГЕЛЕ МИХАИЛЕ,  о СТРАШНОМ СУДЕ  и многом другом.   Очень часто Пушкин сам подпевал нищим. </vt:lpstr>
      <vt:lpstr>Забегая вперёд, скажу:  похоронен Пушкин в Святогорском монастыре, здесь же могилы его родителей. … он и после смерти слушает колокольный звон, который так  любил слушать,  и, возможно,  прогуливается по своим любимым уголкам монастыря. </vt:lpstr>
      <vt:lpstr>Летят над землёй годы,  а великое наследие Пушкина  не знает забвения…  Дети и взрослые любят его сказки, стихи, повести, поэмы.  На них композиторами сочинены музыкальные произведения,   а режиссёрами поставлено много спектаклей и фильмов.</vt:lpstr>
      <vt:lpstr>Не хочу, чтобы вы закрыли последнюю страницу пушкинского альбома  в грустном настроении. Поэтому остался последний рассказ, который  поведает вам о том, как любил Пушкин радость и веселье. Всем сердцем умел разделить радость и веселье со своим народом.  Но с ним вы познакомитесь на следующем уроке. </vt:lpstr>
      <vt:lpstr>Каждый год, на девятую пятницу после Пасхи, Пушкин  всегда приходил к воротам монастыря, выходящим  на слободу Тоболенец.  Там каждый год, у святых ворот монастыря,  была большая ярмарка.</vt:lpstr>
      <vt:lpstr>Святогорские ярмарки всегда славились своим весельем и многолюдьем.  Они всегда приходились на тёплое летнее время.</vt:lpstr>
      <vt:lpstr>Многоголосый ярмарочный табор оживал с первыми лучами солнца.  Поднимался ярмарочный флаг.  Купцы раскладывали всевозможные товары.</vt:lpstr>
      <vt:lpstr>Цыгане выводили напоказ лошадей,  танцевали и занимались гаданьем, дрессированный медведь показывал трюки. Шарманщики устраивались рядом с каруселями.</vt:lpstr>
      <vt:lpstr>На разные лады залихватски играли звонкоголосые  русские гармоники, вызывая крестьян из окрестных сёл и деревень на задорные пляски и песни.</vt:lpstr>
      <vt:lpstr>Купчихи щеголяли в шёлковых и кашемировых шалях и платках, шурша дорогой парчой пышных юбок и кокетливой пеной кружев.</vt:lpstr>
      <vt:lpstr>Ярмарка пела и водила хороводы, каталась  на каруселях, смотрела кукольные  представления в балаганах, хохотала от души над скоморохами…</vt:lpstr>
      <vt:lpstr>… Бывал часто на ярмарке и Пушкин.  Радовался глазами, сердцем и душой всему происходящему вокруг.  Свои впечатления и воспоминания о ярмарке поэт отразил в романе  «ЕВГЕНИЙ ОНЕГИН»:</vt:lpstr>
      <vt:lpstr>Девицы, красавицы, душеньки, подруженьки, Разыграйтесь, девицы, разгуляйтесь, милые!</vt:lpstr>
      <vt:lpstr>«Евгений Онегин» – так называется роман в стихах А.С.Пушкина  и опера П.И.Чайковского.  Сейчас мы послушаем фрагменты двух песен в народном духе.  Вам предстоит определить:  какая из них -  хороводная,  а какая – плясовая.  СЛУШАЙТЕ!</vt:lpstr>
      <vt:lpstr>Ранее вы познакомились с пьесами  «ДЕТСКОГО АЛЬБОМА»  композитора П.И.Чайковского. </vt:lpstr>
      <vt:lpstr>Подумайте, какие пьесы из  «ДЕТСКОГО АЛЬБОМА» композитора  могли бы звучать на ярмарке?  Выберите их из списка и назовите.</vt:lpstr>
      <vt:lpstr>Перевёрнута последняя страница Пушкинского Альбома. Вы узнали много нового о поэте. Пора прощаться…</vt:lpstr>
      <vt:lpstr>До новых встреч на уроках. За внимание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Vista DNA X86</dc:creator>
  <cp:lastModifiedBy>Марина</cp:lastModifiedBy>
  <cp:revision>196</cp:revision>
  <dcterms:created xsi:type="dcterms:W3CDTF">2011-10-26T19:40:47Z</dcterms:created>
  <dcterms:modified xsi:type="dcterms:W3CDTF">2013-02-10T11:28:25Z</dcterms:modified>
</cp:coreProperties>
</file>